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22" d="100"/>
          <a:sy n="22" d="100"/>
        </p:scale>
        <p:origin x="210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4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직사각형 251"/>
          <p:cNvSpPr/>
          <p:nvPr/>
        </p:nvSpPr>
        <p:spPr>
          <a:xfrm>
            <a:off x="876300" y="3664931"/>
            <a:ext cx="28232100" cy="263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ln w="28575">
                  <a:noFill/>
                  <a:prstDash val="dash"/>
                </a:ln>
              </a:rPr>
              <a:t>High-Speed Terahertz Detector for Large-Area Low-Noise Imaging System</a:t>
            </a:r>
          </a:p>
          <a:p>
            <a:pPr algn="ctr"/>
            <a:r>
              <a:rPr lang="en-US" altLang="ko-KR" sz="4800" dirty="0" err="1" smtClean="0">
                <a:ln w="28575">
                  <a:noFill/>
                  <a:prstDash val="dash"/>
                </a:ln>
              </a:rPr>
              <a:t>Yoo</a:t>
            </a:r>
            <a:r>
              <a:rPr lang="en-US" altLang="ko-KR" sz="4800" dirty="0" smtClean="0">
                <a:ln w="28575">
                  <a:noFill/>
                  <a:prstDash val="dash"/>
                </a:ln>
              </a:rPr>
              <a:t> Bin Song</a:t>
            </a:r>
            <a:r>
              <a:rPr lang="en-US" altLang="ko-KR" sz="4800" baseline="30000" dirty="0" smtClean="0">
                <a:ln w="28575">
                  <a:noFill/>
                  <a:prstDash val="dash"/>
                </a:ln>
              </a:rPr>
              <a:t>1</a:t>
            </a:r>
            <a:r>
              <a:rPr lang="en-US" altLang="ko-KR" sz="4800" dirty="0" smtClean="0">
                <a:ln w="28575">
                  <a:noFill/>
                  <a:prstDash val="dash"/>
                </a:ln>
              </a:rPr>
              <a:t>, Tae Hwan Hyeon</a:t>
            </a:r>
            <a:r>
              <a:rPr lang="en-US" altLang="ko-KR" sz="4800" baseline="30000" dirty="0" smtClean="0">
                <a:ln w="28575">
                  <a:noFill/>
                  <a:prstDash val="dash"/>
                </a:ln>
              </a:rPr>
              <a:t>1</a:t>
            </a:r>
            <a:r>
              <a:rPr lang="en-US" altLang="ko-KR" sz="4800" dirty="0" smtClean="0">
                <a:ln w="28575">
                  <a:noFill/>
                  <a:prstDash val="dash"/>
                </a:ln>
              </a:rPr>
              <a:t>, </a:t>
            </a:r>
            <a:r>
              <a:rPr lang="en-US" altLang="ko-KR" sz="4800" dirty="0" err="1" smtClean="0">
                <a:ln w="28575">
                  <a:noFill/>
                  <a:prstDash val="dash"/>
                </a:ln>
              </a:rPr>
              <a:t>Gi</a:t>
            </a:r>
            <a:r>
              <a:rPr lang="en-US" altLang="ko-KR" sz="4800" dirty="0" smtClean="0">
                <a:ln w="28575">
                  <a:noFill/>
                  <a:prstDash val="dash"/>
                </a:ln>
              </a:rPr>
              <a:t> Yong Lee</a:t>
            </a:r>
            <a:r>
              <a:rPr lang="en-US" altLang="ko-KR" sz="4800" baseline="30000" dirty="0" smtClean="0">
                <a:ln w="28575">
                  <a:noFill/>
                  <a:prstDash val="dash"/>
                </a:ln>
              </a:rPr>
              <a:t>1</a:t>
            </a:r>
            <a:r>
              <a:rPr lang="en-US" altLang="ko-KR" sz="4800" dirty="0" smtClean="0">
                <a:ln w="28575">
                  <a:noFill/>
                  <a:prstDash val="dash"/>
                </a:ln>
              </a:rPr>
              <a:t>, Min Woo Ryu</a:t>
            </a:r>
            <a:r>
              <a:rPr lang="en-US" altLang="ko-KR" sz="4800" baseline="30000" dirty="0" smtClean="0">
                <a:ln w="28575">
                  <a:noFill/>
                  <a:prstDash val="dash"/>
                </a:ln>
              </a:rPr>
              <a:t>1</a:t>
            </a:r>
            <a:r>
              <a:rPr lang="en-US" altLang="ko-KR" sz="4800" dirty="0" smtClean="0">
                <a:ln w="28575">
                  <a:noFill/>
                  <a:prstDash val="dash"/>
                </a:ln>
              </a:rPr>
              <a:t> and Kyung </a:t>
            </a:r>
            <a:r>
              <a:rPr lang="en-US" altLang="ko-KR" sz="4800" dirty="0" err="1" smtClean="0">
                <a:ln w="28575">
                  <a:noFill/>
                  <a:prstDash val="dash"/>
                </a:ln>
              </a:rPr>
              <a:t>Rok</a:t>
            </a:r>
            <a:r>
              <a:rPr lang="en-US" altLang="ko-KR" sz="4800" dirty="0" smtClean="0">
                <a:ln w="28575">
                  <a:noFill/>
                  <a:prstDash val="dash"/>
                </a:ln>
              </a:rPr>
              <a:t> Kim</a:t>
            </a:r>
            <a:r>
              <a:rPr lang="en-US" altLang="ko-KR" sz="4800" baseline="30000" dirty="0" smtClean="0">
                <a:ln w="28575">
                  <a:noFill/>
                  <a:prstDash val="dash"/>
                </a:ln>
              </a:rPr>
              <a:t>1*</a:t>
            </a:r>
          </a:p>
          <a:p>
            <a:pPr algn="ctr"/>
            <a:r>
              <a:rPr lang="en-US" altLang="ko-KR" sz="4800" i="1" baseline="30000" dirty="0" smtClean="0">
                <a:ln w="28575">
                  <a:noFill/>
                  <a:prstDash val="dash"/>
                </a:ln>
              </a:rPr>
              <a:t>1</a:t>
            </a:r>
            <a:r>
              <a:rPr lang="en-US" altLang="ko-KR" sz="4800" i="1" dirty="0" smtClean="0">
                <a:ln w="28575">
                  <a:noFill/>
                  <a:prstDash val="dash"/>
                </a:ln>
              </a:rPr>
              <a:t>Department </a:t>
            </a:r>
            <a:r>
              <a:rPr lang="en-US" altLang="ko-KR" sz="4800" i="1" dirty="0">
                <a:ln w="28575">
                  <a:noFill/>
                  <a:prstDash val="dash"/>
                </a:ln>
              </a:rPr>
              <a:t>of Electrical Engineering, UNIST, Republic of Korea </a:t>
            </a:r>
            <a:endParaRPr lang="ko-KR" altLang="en-US" sz="4800" i="1" dirty="0">
              <a:ln w="28575">
                <a:noFill/>
                <a:prstDash val="dash"/>
              </a:ln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-1" y="3563638"/>
            <a:ext cx="30275213" cy="280521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200" i="1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16672385" y="6452701"/>
            <a:ext cx="12861992" cy="83097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64263" indent="-964263" algn="just">
              <a:buFont typeface="Wingdings" panose="05000000000000000000" pitchFamily="2" charset="2"/>
              <a:buChar char="v"/>
            </a:pPr>
            <a:r>
              <a:rPr lang="en-US" altLang="ko-KR" sz="4724" b="1" dirty="0">
                <a:solidFill>
                  <a:schemeClr val="tx1"/>
                </a:solidFill>
                <a:cs typeface="Arial" panose="020B0604020202020204" pitchFamily="34" charset="0"/>
              </a:rPr>
              <a:t>High speed THz detector for low noise imaging</a:t>
            </a:r>
            <a:endParaRPr lang="ko-KR" altLang="en-US" sz="4724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62159" y="38270564"/>
            <a:ext cx="30113054" cy="267725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387"/>
          </a:p>
        </p:txBody>
      </p:sp>
      <p:sp>
        <p:nvSpPr>
          <p:cNvPr id="42" name="모서리가 둥근 직사각형 41"/>
          <p:cNvSpPr/>
          <p:nvPr/>
        </p:nvSpPr>
        <p:spPr>
          <a:xfrm>
            <a:off x="349531" y="37786850"/>
            <a:ext cx="4736508" cy="6860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64263" indent="-964263" algn="just">
              <a:buFont typeface="Wingdings" panose="05000000000000000000" pitchFamily="2" charset="2"/>
              <a:buChar char="v"/>
            </a:pPr>
            <a:r>
              <a:rPr lang="en-US" altLang="ko-KR" sz="4724" b="1" dirty="0">
                <a:solidFill>
                  <a:schemeClr val="tx1"/>
                </a:solidFill>
                <a:cs typeface="Arial" panose="020B0604020202020204" pitchFamily="34" charset="0"/>
              </a:rPr>
              <a:t>Conclusion</a:t>
            </a:r>
            <a:endParaRPr lang="ko-KR" altLang="en-US" sz="4724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318961" y="11575029"/>
            <a:ext cx="13786698" cy="8960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8558" indent="-578558" algn="just">
              <a:buFont typeface="Wingdings" panose="05000000000000000000" pitchFamily="2" charset="2"/>
              <a:buChar char="v"/>
            </a:pPr>
            <a:r>
              <a:rPr lang="en-US" altLang="ko-KR" sz="4724" b="1" dirty="0" smtClean="0">
                <a:solidFill>
                  <a:schemeClr val="tx1"/>
                </a:solidFill>
                <a:cs typeface="Arial" panose="020B0604020202020204" pitchFamily="34" charset="0"/>
              </a:rPr>
              <a:t> THz </a:t>
            </a:r>
            <a:r>
              <a:rPr lang="en-US" altLang="ko-KR" sz="4724" b="1" dirty="0">
                <a:solidFill>
                  <a:schemeClr val="tx1"/>
                </a:solidFill>
                <a:cs typeface="Arial" panose="020B0604020202020204" pitchFamily="34" charset="0"/>
              </a:rPr>
              <a:t>technology and </a:t>
            </a:r>
            <a:r>
              <a:rPr lang="en-US" altLang="ko-KR" sz="4724" b="1" dirty="0" err="1">
                <a:solidFill>
                  <a:schemeClr val="tx1"/>
                </a:solidFill>
                <a:cs typeface="Arial" panose="020B0604020202020204" pitchFamily="34" charset="0"/>
              </a:rPr>
              <a:t>plasmonic</a:t>
            </a:r>
            <a:r>
              <a:rPr lang="en-US" altLang="ko-KR" sz="4724" b="1" dirty="0">
                <a:solidFill>
                  <a:schemeClr val="tx1"/>
                </a:solidFill>
                <a:cs typeface="Arial" panose="020B0604020202020204" pitchFamily="34" charset="0"/>
              </a:rPr>
              <a:t> THz detector</a:t>
            </a:r>
            <a:endParaRPr lang="ko-KR" altLang="en-US" sz="4724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162158" y="6561892"/>
            <a:ext cx="4397674" cy="7030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64263" indent="-964263" algn="ctr">
              <a:buFont typeface="Wingdings" panose="05000000000000000000" pitchFamily="2" charset="2"/>
              <a:buChar char="v"/>
            </a:pPr>
            <a:r>
              <a:rPr lang="en-US" altLang="ko-KR" sz="4724" b="1" dirty="0">
                <a:solidFill>
                  <a:schemeClr val="tx1"/>
                </a:solidFill>
                <a:cs typeface="Arial" panose="020B0604020202020204" pitchFamily="34" charset="0"/>
              </a:rPr>
              <a:t>Abstract</a:t>
            </a:r>
            <a:endParaRPr lang="ko-KR" altLang="en-US" sz="4724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6548" y="24064465"/>
            <a:ext cx="6381460" cy="4358678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3"/>
          <a:srcRect r="2920"/>
          <a:stretch/>
        </p:blipFill>
        <p:spPr>
          <a:xfrm>
            <a:off x="21243586" y="7245082"/>
            <a:ext cx="8857610" cy="5848359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4816" y="7360502"/>
            <a:ext cx="3973266" cy="3961370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97" y="12515978"/>
            <a:ext cx="13947043" cy="7472649"/>
          </a:xfrm>
          <a:prstGeom prst="rect">
            <a:avLst/>
          </a:prstGeom>
        </p:spPr>
      </p:pic>
      <p:grpSp>
        <p:nvGrpSpPr>
          <p:cNvPr id="59" name="그룹 58"/>
          <p:cNvGrpSpPr/>
          <p:nvPr/>
        </p:nvGrpSpPr>
        <p:grpSpPr>
          <a:xfrm>
            <a:off x="7981308" y="29154580"/>
            <a:ext cx="7975836" cy="5659974"/>
            <a:chOff x="6197203" y="9588568"/>
            <a:chExt cx="2539265" cy="1982161"/>
          </a:xfrm>
        </p:grpSpPr>
        <p:pic>
          <p:nvPicPr>
            <p:cNvPr id="60" name="그림 5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97203" y="9588568"/>
              <a:ext cx="2539265" cy="1982161"/>
            </a:xfrm>
            <a:prstGeom prst="rect">
              <a:avLst/>
            </a:prstGeom>
          </p:spPr>
        </p:pic>
        <p:pic>
          <p:nvPicPr>
            <p:cNvPr id="61" name="그림 6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09898" y="9700009"/>
              <a:ext cx="1024206" cy="792880"/>
            </a:xfrm>
            <a:prstGeom prst="rect">
              <a:avLst/>
            </a:prstGeom>
          </p:spPr>
        </p:pic>
      </p:grpSp>
      <p:sp>
        <p:nvSpPr>
          <p:cNvPr id="62" name="직사각형 61"/>
          <p:cNvSpPr/>
          <p:nvPr/>
        </p:nvSpPr>
        <p:spPr>
          <a:xfrm>
            <a:off x="18774" y="7321934"/>
            <a:ext cx="15795118" cy="3860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3374" dirty="0"/>
              <a:t> We present a high-speed </a:t>
            </a:r>
            <a:r>
              <a:rPr lang="en-US" altLang="ko-KR" sz="3374" dirty="0" smtClean="0"/>
              <a:t>terahertz </a:t>
            </a:r>
            <a:r>
              <a:rPr lang="en-US" altLang="ko-KR" sz="3374" dirty="0"/>
              <a:t>(THz) detector for large-area, low-noise imaging under continuous-wave illumination at 0.1 THz, addressing signal degradation caused by beam divergence at extended stand-off distances. The detector response is synchronously read out under electrical modulation frequencies of 10 Hz and 1 kHz, where rapid temporal averaging of the channel output effectively suppresses random noise and significantly improves the signal-to-noise ratio (SNR). Experimental results demonstrate that high-speed readout combined with short-window averaging enables a practical and scalable approach for large-area THz imaging.</a:t>
            </a:r>
            <a:endParaRPr lang="ko-KR" altLang="en-US" sz="3374" dirty="0"/>
          </a:p>
        </p:txBody>
      </p:sp>
      <p:sp>
        <p:nvSpPr>
          <p:cNvPr id="63" name="직사각형 62"/>
          <p:cNvSpPr/>
          <p:nvPr/>
        </p:nvSpPr>
        <p:spPr>
          <a:xfrm>
            <a:off x="162162" y="20094931"/>
            <a:ext cx="15505373" cy="1500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3374" dirty="0"/>
              <a:t> The terahertz (THz) frequency band is promising for imaging applications owing to its unique physical characteristics. For practical imaging applications, the capability to scan large areas is essential.</a:t>
            </a:r>
          </a:p>
        </p:txBody>
      </p:sp>
      <p:sp>
        <p:nvSpPr>
          <p:cNvPr id="64" name="직사각형 63"/>
          <p:cNvSpPr/>
          <p:nvPr/>
        </p:nvSpPr>
        <p:spPr>
          <a:xfrm>
            <a:off x="88985" y="26872868"/>
            <a:ext cx="15651726" cy="1650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3374" dirty="0"/>
              <a:t> Schematic illustration of the THz detection mechanism based on asymmetric boundary </a:t>
            </a:r>
            <a:r>
              <a:rPr lang="en-US" altLang="ko-KR" sz="3374" dirty="0" err="1" smtClean="0"/>
              <a:t>conditions.Upon</a:t>
            </a:r>
            <a:r>
              <a:rPr lang="en-US" altLang="ko-KR" sz="3374" dirty="0" smtClean="0"/>
              <a:t> </a:t>
            </a:r>
            <a:r>
              <a:rPr lang="en-US" altLang="ko-KR" sz="3374" dirty="0"/>
              <a:t>THz illumination, charge density oscillations in the 2DEG channel generate a voltage difference between the asymmetric terminals.</a:t>
            </a:r>
            <a:endParaRPr lang="ko-KR" altLang="en-US" sz="3374" dirty="0"/>
          </a:p>
        </p:txBody>
      </p:sp>
      <p:pic>
        <p:nvPicPr>
          <p:cNvPr id="65" name="그림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03" y="29699363"/>
            <a:ext cx="7810123" cy="4297481"/>
          </a:xfrm>
          <a:prstGeom prst="rect">
            <a:avLst/>
          </a:prstGeom>
        </p:spPr>
      </p:pic>
      <p:sp>
        <p:nvSpPr>
          <p:cNvPr id="67" name="직사각형 66"/>
          <p:cNvSpPr/>
          <p:nvPr/>
        </p:nvSpPr>
        <p:spPr>
          <a:xfrm>
            <a:off x="88985" y="35414598"/>
            <a:ext cx="15958741" cy="1650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3374" dirty="0"/>
              <a:t>With increasing source–detector distance, beam divergence lowers the incident power, resulting in a detector output that can fall below the noise floor. Consequently, noise suppression is critical for reliable large-area THz imaging.</a:t>
            </a:r>
            <a:endParaRPr lang="ko-KR" altLang="en-US" sz="3374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7408785" y="16794128"/>
                <a:ext cx="3805144" cy="1858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4724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4724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4724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ko-KR" sz="4724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4724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sz="4724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sz="4724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4724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4724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ko-KR" sz="4724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groupChr>
                        <m:groupChrPr>
                          <m:chr m:val="→"/>
                          <m:pos m:val="top"/>
                          <m:ctrlPr>
                            <a:rPr lang="en-US" altLang="ko-KR" sz="4724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altLang="ko-KR" sz="4724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ko-KR" sz="4724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→∞</m:t>
                          </m:r>
                        </m:e>
                      </m:groupChr>
                      <m:r>
                        <a:rPr lang="en-US" altLang="ko-KR" sz="4724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ko-KR" altLang="en-US" sz="4724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8785" y="16794128"/>
                <a:ext cx="3805144" cy="1858376"/>
              </a:xfrm>
              <a:prstGeom prst="rect">
                <a:avLst/>
              </a:prstGeom>
              <a:blipFill>
                <a:blip r:embed="rId10"/>
                <a:stretch>
                  <a:fillRect b="-88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16504267" y="19172691"/>
            <a:ext cx="5495030" cy="603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712" b="1" dirty="0"/>
              <a:t>(Noise </a:t>
            </a:r>
            <a:r>
              <a:rPr lang="en-US" altLang="ko-KR" sz="3712" b="1" dirty="0" smtClean="0"/>
              <a:t>averaging equation)</a:t>
            </a:r>
            <a:endParaRPr lang="ko-KR" altLang="en-US" sz="3712" b="1" dirty="0"/>
          </a:p>
        </p:txBody>
      </p:sp>
      <p:grpSp>
        <p:nvGrpSpPr>
          <p:cNvPr id="71" name="그룹 70"/>
          <p:cNvGrpSpPr/>
          <p:nvPr/>
        </p:nvGrpSpPr>
        <p:grpSpPr>
          <a:xfrm>
            <a:off x="1998887" y="23671051"/>
            <a:ext cx="6283066" cy="2985476"/>
            <a:chOff x="788094" y="7065477"/>
            <a:chExt cx="1677896" cy="877000"/>
          </a:xfrm>
        </p:grpSpPr>
        <p:pic>
          <p:nvPicPr>
            <p:cNvPr id="72" name="그림 7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9577" y="7065477"/>
              <a:ext cx="1493743" cy="877000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788094" y="7436035"/>
              <a:ext cx="105553" cy="150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700" b="1" dirty="0"/>
                <a:t>a</a:t>
              </a:r>
              <a:endParaRPr lang="ko-KR" altLang="en-US" sz="2700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326235" y="7444865"/>
              <a:ext cx="139755" cy="150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700" b="1" dirty="0"/>
                <a:t>a</a:t>
              </a:r>
              <a:r>
                <a:rPr lang="en-US" altLang="ko-KR" sz="27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`</a:t>
              </a:r>
              <a:endParaRPr lang="ko-KR" altLang="en-US" sz="27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394187" y="21653375"/>
            <a:ext cx="3976923" cy="1570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43" b="1" dirty="0"/>
              <a:t>Monolithic </a:t>
            </a:r>
          </a:p>
          <a:p>
            <a:r>
              <a:rPr lang="en-US" altLang="ko-KR" sz="3543" b="1" dirty="0"/>
              <a:t>transistor + antenna</a:t>
            </a:r>
          </a:p>
          <a:p>
            <a:r>
              <a:rPr lang="en-US" altLang="ko-KR" sz="3543" b="1" dirty="0"/>
              <a:t>= </a:t>
            </a:r>
            <a:r>
              <a:rPr lang="en-US" altLang="ko-KR" sz="3543" b="1" dirty="0" err="1"/>
              <a:t>Trantenna</a:t>
            </a:r>
            <a:endParaRPr lang="ko-KR" altLang="en-US" sz="3543" b="1" dirty="0"/>
          </a:p>
        </p:txBody>
      </p:sp>
      <p:pic>
        <p:nvPicPr>
          <p:cNvPr id="77" name="그림 7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4464" y="21872465"/>
            <a:ext cx="3499984" cy="2279060"/>
          </a:xfrm>
          <a:prstGeom prst="rect">
            <a:avLst/>
          </a:prstGeom>
        </p:spPr>
      </p:pic>
      <p:sp>
        <p:nvSpPr>
          <p:cNvPr id="78" name="직사각형 77"/>
          <p:cNvSpPr/>
          <p:nvPr/>
        </p:nvSpPr>
        <p:spPr>
          <a:xfrm>
            <a:off x="16349475" y="13358693"/>
            <a:ext cx="13751721" cy="2169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3374" dirty="0"/>
              <a:t> Comparison of </a:t>
            </a:r>
            <a:r>
              <a:rPr lang="en-US" altLang="ko-KR" sz="3374" dirty="0" err="1"/>
              <a:t>gnd</a:t>
            </a:r>
            <a:r>
              <a:rPr lang="en-US" altLang="ko-KR" sz="3374" dirty="0"/>
              <a:t>-in and </a:t>
            </a:r>
            <a:r>
              <a:rPr lang="en-US" altLang="ko-KR" sz="3374" dirty="0" err="1"/>
              <a:t>gnd</a:t>
            </a:r>
            <a:r>
              <a:rPr lang="en-US" altLang="ko-KR" sz="3374" dirty="0"/>
              <a:t>-out </a:t>
            </a:r>
            <a:r>
              <a:rPr lang="en-US" altLang="ko-KR" sz="3374" dirty="0" err="1"/>
              <a:t>Trantenna</a:t>
            </a:r>
            <a:r>
              <a:rPr lang="en-US" altLang="ko-KR" sz="3374" dirty="0"/>
              <a:t> configurations. By placing the ground terminal outside and using the inner terminal as the output, the output junction capacitance is reduced, enabling faster detector response and high-speed operation.</a:t>
            </a:r>
            <a:endParaRPr lang="ko-KR" altLang="en-US" sz="3374" dirty="0"/>
          </a:p>
        </p:txBody>
      </p:sp>
      <p:cxnSp>
        <p:nvCxnSpPr>
          <p:cNvPr id="79" name="직선 연결선 78"/>
          <p:cNvCxnSpPr/>
          <p:nvPr/>
        </p:nvCxnSpPr>
        <p:spPr>
          <a:xfrm>
            <a:off x="16159311" y="6620886"/>
            <a:ext cx="0" cy="315479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6348139" y="11739097"/>
                <a:ext cx="2344616" cy="13534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4724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4724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ko-KR" sz="4724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ko-KR" sz="4724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4724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4724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4724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ko-KR" sz="4724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ko-KR" sz="4724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4724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4724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ko-KR" sz="4724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ko-KR" altLang="en-US" sz="4724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8139" y="11739097"/>
                <a:ext cx="2344616" cy="1353401"/>
              </a:xfrm>
              <a:prstGeom prst="rect">
                <a:avLst/>
              </a:prstGeom>
              <a:blipFill>
                <a:blip r:embed="rId13"/>
                <a:stretch>
                  <a:fillRect b="-90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8703876" y="12124266"/>
                <a:ext cx="3648948" cy="7142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4724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4724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4724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ko-KR" sz="4724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ko-KR" sz="4724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4724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altLang="ko-KR" sz="4724" b="0" i="1" smtClean="0">
                          <a:latin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US" altLang="ko-KR" sz="4724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4724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ko-KR" sz="4724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ko-KR" sz="4724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4724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ko-KR" altLang="en-US" sz="4724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3876" y="12124266"/>
                <a:ext cx="3648948" cy="714240"/>
              </a:xfrm>
              <a:prstGeom prst="rect">
                <a:avLst/>
              </a:prstGeom>
              <a:blipFill>
                <a:blip r:embed="rId14"/>
                <a:stretch>
                  <a:fillRect b="-940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직사각형 81"/>
          <p:cNvSpPr/>
          <p:nvPr/>
        </p:nvSpPr>
        <p:spPr>
          <a:xfrm>
            <a:off x="16309632" y="21801337"/>
            <a:ext cx="13925737" cy="2169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3374" dirty="0"/>
              <a:t> Noise reduction enabled by high-speed operation through temporal averaging. For a fixed measurement duration, higher sampling frequency allows a larger number of samples to be acquired and averaged, resulting in a reduced noise level in the detector output.</a:t>
            </a:r>
            <a:endParaRPr lang="ko-KR" altLang="en-US" sz="3374" dirty="0"/>
          </a:p>
        </p:txBody>
      </p:sp>
      <p:grpSp>
        <p:nvGrpSpPr>
          <p:cNvPr id="83" name="그룹 82"/>
          <p:cNvGrpSpPr/>
          <p:nvPr/>
        </p:nvGrpSpPr>
        <p:grpSpPr>
          <a:xfrm>
            <a:off x="16443807" y="28653478"/>
            <a:ext cx="13154540" cy="7106424"/>
            <a:chOff x="5018909" y="8816634"/>
            <a:chExt cx="4358447" cy="2590001"/>
          </a:xfrm>
        </p:grpSpPr>
        <p:pic>
          <p:nvPicPr>
            <p:cNvPr id="84" name="그림 8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078675" y="8816634"/>
              <a:ext cx="4298681" cy="2590001"/>
            </a:xfrm>
            <a:prstGeom prst="rect">
              <a:avLst/>
            </a:prstGeom>
          </p:spPr>
        </p:pic>
        <p:sp>
          <p:nvSpPr>
            <p:cNvPr id="85" name="직사각형 84"/>
            <p:cNvSpPr/>
            <p:nvPr/>
          </p:nvSpPr>
          <p:spPr>
            <a:xfrm>
              <a:off x="5035277" y="8848042"/>
              <a:ext cx="212998" cy="167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387"/>
            </a:p>
          </p:txBody>
        </p:sp>
        <p:sp>
          <p:nvSpPr>
            <p:cNvPr id="86" name="직사각형 85"/>
            <p:cNvSpPr/>
            <p:nvPr/>
          </p:nvSpPr>
          <p:spPr>
            <a:xfrm>
              <a:off x="7358707" y="8822995"/>
              <a:ext cx="212998" cy="167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387"/>
            </a:p>
          </p:txBody>
        </p:sp>
        <p:sp>
          <p:nvSpPr>
            <p:cNvPr id="87" name="직사각형 86"/>
            <p:cNvSpPr/>
            <p:nvPr/>
          </p:nvSpPr>
          <p:spPr>
            <a:xfrm>
              <a:off x="7358707" y="10140755"/>
              <a:ext cx="212998" cy="167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387"/>
            </a:p>
          </p:txBody>
        </p:sp>
        <p:sp>
          <p:nvSpPr>
            <p:cNvPr id="88" name="직사각형 87"/>
            <p:cNvSpPr/>
            <p:nvPr/>
          </p:nvSpPr>
          <p:spPr>
            <a:xfrm>
              <a:off x="5018909" y="10143418"/>
              <a:ext cx="212998" cy="167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387"/>
            </a:p>
          </p:txBody>
        </p:sp>
      </p:grpSp>
      <p:sp>
        <p:nvSpPr>
          <p:cNvPr id="89" name="직사각형 88"/>
          <p:cNvSpPr/>
          <p:nvPr/>
        </p:nvSpPr>
        <p:spPr>
          <a:xfrm>
            <a:off x="16443807" y="35777355"/>
            <a:ext cx="13657389" cy="2169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3374" dirty="0"/>
              <a:t> Demonstration of an on-chip THz imaging system enabled by a high-speed detector. The system successfully images a knife blade, confirming that high-speed operation allows practical THz imaging through effective signal acquisition and noise reduction.</a:t>
            </a:r>
            <a:endParaRPr lang="ko-KR" altLang="en-US" sz="3374" dirty="0"/>
          </a:p>
        </p:txBody>
      </p:sp>
      <p:sp>
        <p:nvSpPr>
          <p:cNvPr id="90" name="직사각형 89"/>
          <p:cNvSpPr/>
          <p:nvPr/>
        </p:nvSpPr>
        <p:spPr>
          <a:xfrm>
            <a:off x="162159" y="38286594"/>
            <a:ext cx="30113054" cy="2688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3374" dirty="0"/>
              <a:t> A high-speed terahertz (THz) detector was demonstrated as an effective solution for large-area, low-noise THz imaging under long stand-off conditions. By adopting an asymmetric </a:t>
            </a:r>
            <a:r>
              <a:rPr lang="en-US" altLang="ko-KR" sz="3374" dirty="0" err="1"/>
              <a:t>trantenna</a:t>
            </a:r>
            <a:r>
              <a:rPr lang="en-US" altLang="ko-KR" sz="3374" dirty="0"/>
              <a:t> configuration with a </a:t>
            </a:r>
            <a:r>
              <a:rPr lang="en-US" altLang="ko-KR" sz="3374" dirty="0" err="1"/>
              <a:t>gnd</a:t>
            </a:r>
            <a:r>
              <a:rPr lang="en-US" altLang="ko-KR" sz="3374" dirty="0"/>
              <a:t>-out structure, the output junction capacitance was reduced, enabling fast readout and high-speed operation. This high-speed capability allows a larger number of samples to be acquired within a fixed measurement time, and temporal averaging effectively suppresses random noise even under reduced incident power caused by beam divergence. The proposed approach was further validated through an on-chip THz imaging system, successfully demonstrating knife-blade imaging and confirming its practicality and scalability for large-area THz imaging applications.</a:t>
            </a:r>
            <a:endParaRPr lang="ko-KR" altLang="en-US" sz="3374" dirty="0"/>
          </a:p>
        </p:txBody>
      </p:sp>
      <p:pic>
        <p:nvPicPr>
          <p:cNvPr id="91" name="그림 9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161548" y="15284028"/>
            <a:ext cx="7998015" cy="6234287"/>
          </a:xfrm>
          <a:prstGeom prst="rect">
            <a:avLst/>
          </a:prstGeom>
        </p:spPr>
      </p:pic>
      <p:pic>
        <p:nvPicPr>
          <p:cNvPr id="92" name="그림 9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948451" y="24228487"/>
            <a:ext cx="6958629" cy="314457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80873" y="21478223"/>
            <a:ext cx="8232289" cy="5057302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10039350" y="22250400"/>
            <a:ext cx="438150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/>
          <p:cNvSpPr/>
          <p:nvPr/>
        </p:nvSpPr>
        <p:spPr>
          <a:xfrm>
            <a:off x="14788901" y="22250400"/>
            <a:ext cx="438150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9975306" y="22127671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580540" y="22145374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317016" y="2484062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547057" y="24755947"/>
            <a:ext cx="679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ko-KR" sz="3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ko-KR" altLang="en-US" sz="3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012422" y="272790"/>
            <a:ext cx="2894658" cy="289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11415</TotalTime>
  <Words>563</Words>
  <Application>Microsoft Office PowerPoint</Application>
  <PresentationFormat>사용자 지정</PresentationFormat>
  <Paragraphs>28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맑은 고딕</vt:lpstr>
      <vt:lpstr>Arial</vt:lpstr>
      <vt:lpstr>Calibri</vt:lpstr>
      <vt:lpstr>Calibri Light</vt:lpstr>
      <vt:lpstr>Cambria Math</vt:lpstr>
      <vt:lpstr>Wingdings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(대학원생) 송유빈 (전기전자공학과)</cp:lastModifiedBy>
  <cp:revision>50</cp:revision>
  <dcterms:created xsi:type="dcterms:W3CDTF">2018-03-08T06:02:33Z</dcterms:created>
  <dcterms:modified xsi:type="dcterms:W3CDTF">2026-06-22T07:37:00Z</dcterms:modified>
</cp:coreProperties>
</file>